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4" r:id="rId2"/>
    <p:sldId id="325" r:id="rId3"/>
    <p:sldId id="326" r:id="rId4"/>
    <p:sldId id="327" r:id="rId5"/>
    <p:sldId id="328" r:id="rId6"/>
    <p:sldId id="329" r:id="rId7"/>
    <p:sldId id="330" r:id="rId8"/>
    <p:sldId id="331" r:id="rId9"/>
    <p:sldId id="332" r:id="rId10"/>
    <p:sldId id="333" r:id="rId11"/>
    <p:sldId id="334" r:id="rId12"/>
    <p:sldId id="335" r:id="rId13"/>
    <p:sldId id="336" r:id="rId14"/>
    <p:sldId id="337" r:id="rId15"/>
    <p:sldId id="338" r:id="rId16"/>
    <p:sldId id="339" r:id="rId17"/>
    <p:sldId id="340" r:id="rId18"/>
    <p:sldId id="341" r:id="rId19"/>
    <p:sldId id="342" r:id="rId20"/>
    <p:sldId id="343" r:id="rId21"/>
    <p:sldId id="344" r:id="rId22"/>
    <p:sldId id="345" r:id="rId23"/>
    <p:sldId id="346" r:id="rId24"/>
    <p:sldId id="352" r:id="rId25"/>
    <p:sldId id="353" r:id="rId26"/>
    <p:sldId id="354" r:id="rId27"/>
    <p:sldId id="355" r:id="rId28"/>
    <p:sldId id="356" r:id="rId29"/>
    <p:sldId id="357" r:id="rId30"/>
    <p:sldId id="358" r:id="rId31"/>
    <p:sldId id="359" r:id="rId32"/>
    <p:sldId id="360" r:id="rId33"/>
    <p:sldId id="348" r:id="rId34"/>
    <p:sldId id="350" r:id="rId35"/>
    <p:sldId id="349" r:id="rId36"/>
    <p:sldId id="361" r:id="rId37"/>
    <p:sldId id="362" r:id="rId38"/>
    <p:sldId id="363" r:id="rId39"/>
    <p:sldId id="351" r:id="rId40"/>
    <p:sldId id="364" r:id="rId41"/>
    <p:sldId id="365" r:id="rId42"/>
    <p:sldId id="366" r:id="rId43"/>
    <p:sldId id="367" r:id="rId44"/>
    <p:sldId id="369" r:id="rId45"/>
    <p:sldId id="370" r:id="rId46"/>
    <p:sldId id="371" r:id="rId47"/>
    <p:sldId id="372" r:id="rId48"/>
    <p:sldId id="373" r:id="rId49"/>
    <p:sldId id="374" r:id="rId50"/>
    <p:sldId id="375" r:id="rId51"/>
    <p:sldId id="376" r:id="rId52"/>
    <p:sldId id="377" r:id="rId53"/>
    <p:sldId id="378" r:id="rId54"/>
    <p:sldId id="379" r:id="rId55"/>
    <p:sldId id="380" r:id="rId56"/>
    <p:sldId id="381" r:id="rId57"/>
    <p:sldId id="382" r:id="rId58"/>
    <p:sldId id="383" r:id="rId5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2" autoAdjust="0"/>
    <p:restoredTop sz="94660"/>
  </p:normalViewPr>
  <p:slideViewPr>
    <p:cSldViewPr>
      <p:cViewPr varScale="1">
        <p:scale>
          <a:sx n="102" d="100"/>
          <a:sy n="102" d="100"/>
        </p:scale>
        <p:origin x="696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2022/4/28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2022/4/28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2022/4/28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2022/4/28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2022/4/28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2022/4/28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2022/4/28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2022/4/28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2022/4/28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2022/4/28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2022/4/28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9685CA-0378-4B10-B24D-29FB39F924A2}" type="datetimeFigureOut">
              <a:rPr lang="zh-TW" altLang="en-US" smtClean="0"/>
              <a:pPr/>
              <a:t>2022/4/28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Seq2seq with self-attention</a:t>
            </a:r>
            <a:br>
              <a:rPr lang="en-US" altLang="zh-TW" dirty="0"/>
            </a:br>
            <a:r>
              <a:rPr lang="en-US" altLang="zh-TW" dirty="0"/>
              <a:t>(Transformer)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404664"/>
            <a:ext cx="7572454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548680"/>
            <a:ext cx="7488832" cy="560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583898"/>
            <a:ext cx="7873831" cy="586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476672"/>
            <a:ext cx="7731699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476672"/>
            <a:ext cx="7762246" cy="5832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476672"/>
            <a:ext cx="7776864" cy="5773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548680"/>
            <a:ext cx="7704856" cy="5773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476672"/>
            <a:ext cx="7848872" cy="5861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692695"/>
            <a:ext cx="7416824" cy="5505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476672"/>
            <a:ext cx="7920880" cy="5929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692696"/>
            <a:ext cx="4752528" cy="5039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1" y="476672"/>
            <a:ext cx="8090099" cy="6048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548679"/>
            <a:ext cx="7776864" cy="5710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620688"/>
            <a:ext cx="8031484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60648"/>
            <a:ext cx="8424936" cy="6372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548680"/>
            <a:ext cx="8639832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548680"/>
            <a:ext cx="8197894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7" y="476672"/>
            <a:ext cx="8079841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476672"/>
            <a:ext cx="8235585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332656"/>
            <a:ext cx="7992888" cy="5924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404664"/>
            <a:ext cx="7872165" cy="5904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1" y="476672"/>
            <a:ext cx="784162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332656"/>
            <a:ext cx="7667811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548680"/>
            <a:ext cx="7920880" cy="5912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32656"/>
            <a:ext cx="7732234" cy="5832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404664"/>
            <a:ext cx="7874981" cy="5904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548680"/>
            <a:ext cx="7776864" cy="5776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548680"/>
            <a:ext cx="7560840" cy="5710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88640"/>
            <a:ext cx="8219417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88640"/>
            <a:ext cx="8250725" cy="6165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332655"/>
            <a:ext cx="8280920" cy="6094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0"/>
            <a:ext cx="8336879" cy="6165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476672"/>
            <a:ext cx="8039081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548680"/>
            <a:ext cx="7920880" cy="564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404664"/>
            <a:ext cx="8135120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620688"/>
            <a:ext cx="8006598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620688"/>
            <a:ext cx="7747522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404664"/>
            <a:ext cx="8136904" cy="6077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404664"/>
            <a:ext cx="5505338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404664"/>
            <a:ext cx="6264696" cy="6098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404664"/>
            <a:ext cx="7697126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404664"/>
            <a:ext cx="8360067" cy="5832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5" y="476672"/>
            <a:ext cx="8148331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548680"/>
            <a:ext cx="8280437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476672"/>
            <a:ext cx="8581610" cy="5832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332656"/>
            <a:ext cx="8365092" cy="619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548680"/>
            <a:ext cx="8280920" cy="5928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620688"/>
            <a:ext cx="8409037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404664"/>
            <a:ext cx="8055345" cy="5976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zh-TW" altLang="en-US" dirty="0"/>
              <a:t>重點回顧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5400600"/>
          </a:xfrm>
        </p:spPr>
        <p:txBody>
          <a:bodyPr>
            <a:noAutofit/>
          </a:bodyPr>
          <a:lstStyle/>
          <a:p>
            <a:r>
              <a:rPr lang="zh-TW" altLang="en-US" sz="2400" dirty="0"/>
              <a:t>自注意層（</a:t>
            </a:r>
            <a:r>
              <a:rPr lang="en-US" altLang="zh-TW" sz="2400" dirty="0"/>
              <a:t>Self-Attention Layer</a:t>
            </a:r>
            <a:r>
              <a:rPr lang="zh-TW" altLang="en-US" sz="2400" dirty="0"/>
              <a:t>）跟 </a:t>
            </a:r>
            <a:r>
              <a:rPr lang="en-US" altLang="zh-TW" sz="2400" dirty="0"/>
              <a:t>RNN </a:t>
            </a:r>
            <a:r>
              <a:rPr lang="zh-TW" altLang="en-US" sz="2400" dirty="0"/>
              <a:t>一樣，輸入是一個序列，輸出一個序列。但是該層可以平行計算，且輸出序列中的每個向量都已經看了整個序列的資訊。</a:t>
            </a:r>
          </a:p>
          <a:p>
            <a:r>
              <a:rPr lang="zh-TW" altLang="en-US" sz="2400" dirty="0"/>
              <a:t>自注意層將輸入序列 </a:t>
            </a:r>
            <a:r>
              <a:rPr lang="en-US" altLang="zh-TW" sz="2400" dirty="0"/>
              <a:t>I </a:t>
            </a:r>
            <a:r>
              <a:rPr lang="zh-TW" altLang="en-US" sz="2400" dirty="0"/>
              <a:t>裡頭的每個位置的向量 </a:t>
            </a:r>
            <a:r>
              <a:rPr lang="en-US" altLang="zh-TW" sz="2400" dirty="0" err="1"/>
              <a:t>i</a:t>
            </a:r>
            <a:r>
              <a:rPr lang="en-US" altLang="zh-TW" sz="2400" dirty="0"/>
              <a:t> </a:t>
            </a:r>
            <a:r>
              <a:rPr lang="zh-TW" altLang="en-US" sz="2400" dirty="0"/>
              <a:t>透過 </a:t>
            </a:r>
            <a:r>
              <a:rPr lang="en-US" altLang="zh-TW" sz="2400" dirty="0"/>
              <a:t>3 </a:t>
            </a:r>
            <a:r>
              <a:rPr lang="zh-TW" altLang="en-US" sz="2400" dirty="0"/>
              <a:t>個線性轉換分別變成 </a:t>
            </a:r>
            <a:r>
              <a:rPr lang="en-US" altLang="zh-TW" sz="2400" dirty="0"/>
              <a:t>3 </a:t>
            </a:r>
            <a:r>
              <a:rPr lang="zh-TW" altLang="en-US" sz="2400" dirty="0"/>
              <a:t>個向量：</a:t>
            </a:r>
            <a:r>
              <a:rPr lang="en-US" altLang="zh-TW" sz="2400" dirty="0"/>
              <a:t>q</a:t>
            </a:r>
            <a:r>
              <a:rPr lang="zh-TW" altLang="en-US" sz="2400" dirty="0"/>
              <a:t>、</a:t>
            </a:r>
            <a:r>
              <a:rPr lang="en-US" altLang="zh-TW" sz="2400" dirty="0"/>
              <a:t>k </a:t>
            </a:r>
            <a:r>
              <a:rPr lang="zh-TW" altLang="en-US" sz="2400" dirty="0"/>
              <a:t>和 </a:t>
            </a:r>
            <a:r>
              <a:rPr lang="en-US" altLang="zh-TW" sz="2400" dirty="0"/>
              <a:t>v</a:t>
            </a:r>
            <a:r>
              <a:rPr lang="zh-TW" altLang="en-US" sz="2400" dirty="0"/>
              <a:t>，並將每個位置的 </a:t>
            </a:r>
            <a:r>
              <a:rPr lang="en-US" altLang="zh-TW" sz="2400" dirty="0"/>
              <a:t>q </a:t>
            </a:r>
            <a:r>
              <a:rPr lang="zh-TW" altLang="en-US" sz="2400" dirty="0"/>
              <a:t>拿去跟序列中其他位置的 </a:t>
            </a:r>
            <a:r>
              <a:rPr lang="en-US" altLang="zh-TW" sz="2400" dirty="0"/>
              <a:t>k </a:t>
            </a:r>
            <a:r>
              <a:rPr lang="zh-TW" altLang="en-US" sz="2400" dirty="0"/>
              <a:t>做匹配，算出匹配程度後利用 </a:t>
            </a:r>
            <a:r>
              <a:rPr lang="en-US" altLang="zh-TW" sz="2400" dirty="0" err="1"/>
              <a:t>softmax</a:t>
            </a:r>
            <a:r>
              <a:rPr lang="en-US" altLang="zh-TW" sz="2400" dirty="0"/>
              <a:t> </a:t>
            </a:r>
            <a:r>
              <a:rPr lang="zh-TW" altLang="en-US" sz="2400" dirty="0"/>
              <a:t>層取得介於 </a:t>
            </a:r>
            <a:r>
              <a:rPr lang="en-US" altLang="zh-TW" sz="2400" dirty="0"/>
              <a:t>0 </a:t>
            </a:r>
            <a:r>
              <a:rPr lang="zh-TW" altLang="en-US" sz="2400" dirty="0"/>
              <a:t>到 </a:t>
            </a:r>
            <a:r>
              <a:rPr lang="en-US" altLang="zh-TW" sz="2400" dirty="0"/>
              <a:t>1 </a:t>
            </a:r>
            <a:r>
              <a:rPr lang="zh-TW" altLang="en-US" sz="2400" dirty="0"/>
              <a:t>之間的權重值，並以此權重跟每個位置的 </a:t>
            </a:r>
            <a:r>
              <a:rPr lang="en-US" altLang="zh-TW" sz="2400" dirty="0"/>
              <a:t>v </a:t>
            </a:r>
            <a:r>
              <a:rPr lang="zh-TW" altLang="en-US" sz="2400" dirty="0"/>
              <a:t>作加權平均，最後取得該位置的輸出向量 </a:t>
            </a:r>
            <a:r>
              <a:rPr lang="en-US" altLang="zh-TW" sz="2400" dirty="0"/>
              <a:t>o</a:t>
            </a:r>
            <a:r>
              <a:rPr lang="zh-TW" altLang="en-US" sz="2400" dirty="0"/>
              <a:t>。全部位置的輸出向量可以同時平行計算，最後輸出序列 </a:t>
            </a:r>
            <a:r>
              <a:rPr lang="en-US" altLang="zh-TW" sz="2400" dirty="0"/>
              <a:t>O</a:t>
            </a:r>
            <a:r>
              <a:rPr lang="zh-TW" altLang="en-US" sz="2400" dirty="0"/>
              <a:t>。</a:t>
            </a:r>
          </a:p>
          <a:p>
            <a:r>
              <a:rPr lang="zh-TW" altLang="en-US" sz="2400" dirty="0"/>
              <a:t>計算匹配程度（注意）的方法不只一種，只要能吃進 </a:t>
            </a:r>
            <a:r>
              <a:rPr lang="en-US" altLang="zh-TW" sz="2400" dirty="0"/>
              <a:t>2 </a:t>
            </a:r>
            <a:r>
              <a:rPr lang="zh-TW" altLang="en-US" sz="2400" dirty="0"/>
              <a:t>個向量並吐出一個數值即可。但在 </a:t>
            </a:r>
            <a:r>
              <a:rPr lang="en-US" altLang="zh-TW" sz="2400" dirty="0"/>
              <a:t>Transformer </a:t>
            </a:r>
            <a:r>
              <a:rPr lang="zh-TW" altLang="en-US" sz="2400" dirty="0"/>
              <a:t>論文原文是將 </a:t>
            </a:r>
            <a:r>
              <a:rPr lang="en-US" altLang="zh-TW" sz="2400" dirty="0"/>
              <a:t>2 </a:t>
            </a:r>
            <a:r>
              <a:rPr lang="zh-TW" altLang="en-US" sz="2400" dirty="0"/>
              <a:t>向量做 </a:t>
            </a:r>
            <a:r>
              <a:rPr lang="en-US" altLang="zh-TW" sz="2400" dirty="0"/>
              <a:t>dot product </a:t>
            </a:r>
            <a:r>
              <a:rPr lang="zh-TW" altLang="en-US" sz="2400" dirty="0"/>
              <a:t>算匹配程度。</a:t>
            </a:r>
          </a:p>
          <a:p>
            <a:endParaRPr lang="zh-TW" altLang="en-US" sz="24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zh-TW" altLang="en-US" dirty="0"/>
              <a:t>重點回顧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5400600"/>
          </a:xfrm>
        </p:spPr>
        <p:txBody>
          <a:bodyPr>
            <a:noAutofit/>
          </a:bodyPr>
          <a:lstStyle/>
          <a:p>
            <a:r>
              <a:rPr lang="zh-TW" altLang="en-US" sz="2400" dirty="0"/>
              <a:t>我們可以透過大量矩陣運算以及 </a:t>
            </a:r>
            <a:r>
              <a:rPr lang="en-US" altLang="zh-TW" sz="2400" dirty="0"/>
              <a:t>GPU </a:t>
            </a:r>
            <a:r>
              <a:rPr lang="zh-TW" altLang="en-US" sz="2400" dirty="0"/>
              <a:t>將概念 </a:t>
            </a:r>
            <a:r>
              <a:rPr lang="en-US" altLang="zh-TW" sz="2400" dirty="0"/>
              <a:t>2 </a:t>
            </a:r>
            <a:r>
              <a:rPr lang="zh-TW" altLang="en-US" sz="2400" dirty="0"/>
              <a:t>提到的注意力機制的計算全部平行化，加快訓練效率（也是本文實作的重點）。</a:t>
            </a:r>
          </a:p>
          <a:p>
            <a:r>
              <a:rPr lang="zh-TW" altLang="en-US" sz="2400" dirty="0"/>
              <a:t>多頭注意力機制（</a:t>
            </a:r>
            <a:r>
              <a:rPr lang="en-US" altLang="zh-TW" sz="2400" dirty="0"/>
              <a:t>Multi-head Attention</a:t>
            </a:r>
            <a:r>
              <a:rPr lang="zh-TW" altLang="en-US" sz="2400" dirty="0"/>
              <a:t>）是將輸入序列中的每個位置的 </a:t>
            </a:r>
            <a:r>
              <a:rPr lang="en-US" altLang="zh-TW" sz="2400" dirty="0"/>
              <a:t>q</a:t>
            </a:r>
            <a:r>
              <a:rPr lang="zh-TW" altLang="en-US" sz="2400" dirty="0"/>
              <a:t>、</a:t>
            </a:r>
            <a:r>
              <a:rPr lang="en-US" altLang="zh-TW" sz="2400" dirty="0"/>
              <a:t>k </a:t>
            </a:r>
            <a:r>
              <a:rPr lang="zh-TW" altLang="en-US" sz="2400" dirty="0"/>
              <a:t>和 </a:t>
            </a:r>
            <a:r>
              <a:rPr lang="en-US" altLang="zh-TW" sz="2400" dirty="0"/>
              <a:t>v </a:t>
            </a:r>
            <a:r>
              <a:rPr lang="zh-TW" altLang="en-US" sz="2400" dirty="0"/>
              <a:t>切割成多個 </a:t>
            </a:r>
            <a:r>
              <a:rPr lang="en-US" altLang="zh-TW" sz="2400" dirty="0" err="1"/>
              <a:t>qi</a:t>
            </a:r>
            <a:r>
              <a:rPr lang="zh-TW" altLang="en-US" sz="2400" dirty="0"/>
              <a:t>、</a:t>
            </a:r>
            <a:r>
              <a:rPr lang="en-US" altLang="zh-TW" sz="2400" dirty="0" err="1"/>
              <a:t>ki</a:t>
            </a:r>
            <a:r>
              <a:rPr lang="en-US" altLang="zh-TW" sz="2400" dirty="0"/>
              <a:t> </a:t>
            </a:r>
            <a:r>
              <a:rPr lang="zh-TW" altLang="en-US" sz="2400" dirty="0"/>
              <a:t>和 </a:t>
            </a:r>
            <a:r>
              <a:rPr lang="en-US" altLang="zh-TW" sz="2400" dirty="0"/>
              <a:t>vi </a:t>
            </a:r>
            <a:r>
              <a:rPr lang="zh-TW" altLang="en-US" sz="2400" dirty="0"/>
              <a:t>再分別各自進行注意力機制。各自處理完以後把所有結果串接並視情況降維。這樣的好處是能讓各個 </a:t>
            </a:r>
            <a:r>
              <a:rPr lang="en-US" altLang="zh-TW" sz="2400" dirty="0"/>
              <a:t>head </a:t>
            </a:r>
            <a:r>
              <a:rPr lang="zh-TW" altLang="en-US" sz="2400" dirty="0"/>
              <a:t>各司其職，學會關注序列中不同位置在不同 </a:t>
            </a:r>
            <a:r>
              <a:rPr lang="en-US" altLang="zh-TW" sz="2400" dirty="0" err="1"/>
              <a:t>representaton</a:t>
            </a:r>
            <a:r>
              <a:rPr lang="en-US" altLang="zh-TW" sz="2400" dirty="0"/>
              <a:t> spaces </a:t>
            </a:r>
            <a:r>
              <a:rPr lang="zh-TW" altLang="en-US" sz="2400" dirty="0"/>
              <a:t>的資訊。</a:t>
            </a:r>
          </a:p>
          <a:p>
            <a:r>
              <a:rPr lang="zh-TW" altLang="en-US" sz="2400" dirty="0"/>
              <a:t>自注意力機制這樣的計算的好處是「天涯若比鄰」：序列中每個位置都可以在 </a:t>
            </a:r>
            <a:r>
              <a:rPr lang="en-US" altLang="zh-TW" sz="2400" dirty="0"/>
              <a:t>O(1) </a:t>
            </a:r>
            <a:r>
              <a:rPr lang="zh-TW" altLang="en-US" sz="2400" dirty="0"/>
              <a:t>的距離內關注任一其他位置的資訊，運算效率較雙向 </a:t>
            </a:r>
            <a:r>
              <a:rPr lang="en-US" altLang="zh-TW" sz="2400" dirty="0"/>
              <a:t>RNN </a:t>
            </a:r>
            <a:r>
              <a:rPr lang="zh-TW" altLang="en-US" sz="2400" dirty="0"/>
              <a:t>優秀。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zh-TW" altLang="en-US" dirty="0"/>
              <a:t>重點回顧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5400600"/>
          </a:xfrm>
        </p:spPr>
        <p:txBody>
          <a:bodyPr>
            <a:noAutofit/>
          </a:bodyPr>
          <a:lstStyle/>
          <a:p>
            <a:r>
              <a:rPr lang="zh-TW" altLang="en-US" sz="2400" dirty="0"/>
              <a:t>自注意層可以取代 </a:t>
            </a:r>
            <a:r>
              <a:rPr lang="en-US" altLang="zh-TW" sz="2400" dirty="0"/>
              <a:t>Seq2Seq </a:t>
            </a:r>
            <a:r>
              <a:rPr lang="zh-TW" altLang="en-US" sz="2400" dirty="0"/>
              <a:t>模型裡頭以 </a:t>
            </a:r>
            <a:r>
              <a:rPr lang="en-US" altLang="zh-TW" sz="2400" dirty="0"/>
              <a:t>RNN </a:t>
            </a:r>
            <a:r>
              <a:rPr lang="zh-TW" altLang="en-US" sz="2400" dirty="0"/>
              <a:t>為基礎的 </a:t>
            </a:r>
            <a:r>
              <a:rPr lang="en-US" altLang="zh-TW" sz="2400" dirty="0"/>
              <a:t>Encoder / Decoder</a:t>
            </a:r>
            <a:r>
              <a:rPr lang="zh-TW" altLang="en-US" sz="2400" dirty="0"/>
              <a:t>，而實際上全部替換掉後就（大致上）是 </a:t>
            </a:r>
            <a:r>
              <a:rPr lang="en-US" altLang="zh-TW" sz="2400" dirty="0"/>
              <a:t>Transformer</a:t>
            </a:r>
            <a:r>
              <a:rPr lang="zh-TW" altLang="en-US" sz="2400" dirty="0"/>
              <a:t>。</a:t>
            </a:r>
          </a:p>
          <a:p>
            <a:r>
              <a:rPr lang="zh-TW" altLang="en-US" sz="2400" dirty="0"/>
              <a:t>自注意力機制預設沒有「先後順序」的概念，而這也是為何其可以快速平行運算的原因。在進行如機器翻譯等序列生成任務時，我們需要額外加入位置編碼（</a:t>
            </a:r>
            <a:r>
              <a:rPr lang="en-US" altLang="zh-TW" sz="2400" dirty="0"/>
              <a:t>Positioning Encoding</a:t>
            </a:r>
            <a:r>
              <a:rPr lang="zh-TW" altLang="en-US" sz="2400" dirty="0"/>
              <a:t>）來加入順序資訊。而在 </a:t>
            </a:r>
            <a:r>
              <a:rPr lang="en-US" altLang="zh-TW" sz="2400" dirty="0"/>
              <a:t>Transformer </a:t>
            </a:r>
            <a:r>
              <a:rPr lang="zh-TW" altLang="en-US" sz="2400" dirty="0"/>
              <a:t>原論文中此值為手設而非訓練出來的模型權重。</a:t>
            </a:r>
          </a:p>
          <a:p>
            <a:r>
              <a:rPr lang="en-US" altLang="zh-TW" sz="2400" dirty="0"/>
              <a:t>Transformer </a:t>
            </a:r>
            <a:r>
              <a:rPr lang="zh-TW" altLang="en-US" sz="2400" dirty="0"/>
              <a:t>是一個 </a:t>
            </a:r>
            <a:r>
              <a:rPr lang="en-US" altLang="zh-TW" sz="2400" dirty="0"/>
              <a:t>Seq2Seq </a:t>
            </a:r>
            <a:r>
              <a:rPr lang="zh-TW" altLang="en-US" sz="2400" dirty="0"/>
              <a:t>模型，自然包含了 </a:t>
            </a:r>
            <a:r>
              <a:rPr lang="en-US" altLang="zh-TW" sz="2400" dirty="0"/>
              <a:t>Encoder / Decoder</a:t>
            </a:r>
            <a:r>
              <a:rPr lang="zh-TW" altLang="en-US" sz="2400" dirty="0"/>
              <a:t>，而 </a:t>
            </a:r>
            <a:r>
              <a:rPr lang="en-US" altLang="zh-TW" sz="2400" dirty="0"/>
              <a:t>Encoder </a:t>
            </a:r>
            <a:r>
              <a:rPr lang="zh-TW" altLang="en-US" sz="2400" dirty="0"/>
              <a:t>及 </a:t>
            </a:r>
            <a:r>
              <a:rPr lang="en-US" altLang="zh-TW" sz="2400" dirty="0"/>
              <a:t>Decoder </a:t>
            </a:r>
            <a:r>
              <a:rPr lang="zh-TW" altLang="en-US" sz="2400" dirty="0"/>
              <a:t>可以包含多層結構相同的 </a:t>
            </a:r>
            <a:r>
              <a:rPr lang="en-US" altLang="zh-TW" sz="2400" dirty="0"/>
              <a:t>blocks</a:t>
            </a:r>
            <a:r>
              <a:rPr lang="zh-TW" altLang="en-US" sz="2400" dirty="0"/>
              <a:t>，裡頭每層都會有 </a:t>
            </a:r>
            <a:r>
              <a:rPr lang="en-US" altLang="zh-TW" sz="2400" dirty="0"/>
              <a:t>multi-head attention </a:t>
            </a:r>
            <a:r>
              <a:rPr lang="zh-TW" altLang="en-US" sz="2400" dirty="0"/>
              <a:t>以及 </a:t>
            </a:r>
            <a:r>
              <a:rPr lang="en-US" altLang="zh-TW" sz="2400" dirty="0"/>
              <a:t>Feed Forward Network</a:t>
            </a:r>
            <a:r>
              <a:rPr lang="zh-TW" altLang="en-US" sz="2400" dirty="0"/>
              <a:t>。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zh-TW" altLang="en-US" dirty="0"/>
              <a:t>重點回顧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5400600"/>
          </a:xfrm>
        </p:spPr>
        <p:txBody>
          <a:bodyPr>
            <a:noAutofit/>
          </a:bodyPr>
          <a:lstStyle/>
          <a:p>
            <a:r>
              <a:rPr lang="zh-TW" altLang="en-US" sz="2400" dirty="0"/>
              <a:t>在每個 </a:t>
            </a:r>
            <a:r>
              <a:rPr lang="en-US" altLang="zh-TW" sz="2400" dirty="0"/>
              <a:t>Encoder / Decoder block </a:t>
            </a:r>
            <a:r>
              <a:rPr lang="zh-TW" altLang="en-US" sz="2400" dirty="0"/>
              <a:t>裡頭，我們還會使用殘差連結（</a:t>
            </a:r>
            <a:r>
              <a:rPr lang="en-US" altLang="zh-TW" sz="2400" dirty="0"/>
              <a:t>Residual Connection</a:t>
            </a:r>
            <a:r>
              <a:rPr lang="zh-TW" altLang="en-US" sz="2400" dirty="0"/>
              <a:t>）以及 </a:t>
            </a:r>
            <a:r>
              <a:rPr lang="en-US" altLang="zh-TW" sz="2400" dirty="0"/>
              <a:t>Layer Normalization</a:t>
            </a:r>
            <a:r>
              <a:rPr lang="zh-TW" altLang="en-US" sz="2400" dirty="0"/>
              <a:t>。這些能幫助模型穩定訓練。</a:t>
            </a:r>
          </a:p>
          <a:p>
            <a:r>
              <a:rPr lang="en-US" altLang="zh-TW" sz="2400" dirty="0"/>
              <a:t>Decoder </a:t>
            </a:r>
            <a:r>
              <a:rPr lang="zh-TW" altLang="en-US" sz="2400" dirty="0"/>
              <a:t>在關注 </a:t>
            </a:r>
            <a:r>
              <a:rPr lang="en-US" altLang="zh-TW" sz="2400" dirty="0"/>
              <a:t>Encoder </a:t>
            </a:r>
            <a:r>
              <a:rPr lang="zh-TW" altLang="en-US" sz="2400" dirty="0"/>
              <a:t>輸出時會需要遮罩（</a:t>
            </a:r>
            <a:r>
              <a:rPr lang="en-US" altLang="zh-TW" sz="2400" dirty="0"/>
              <a:t>mask</a:t>
            </a:r>
            <a:r>
              <a:rPr lang="zh-TW" altLang="en-US" sz="2400" dirty="0"/>
              <a:t>）來避免看到未來資訊。我們後面會看到，事實上還會需要其他遮罩。</a:t>
            </a:r>
          </a:p>
          <a:p>
            <a:endParaRPr lang="zh-TW" alt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3" y="620688"/>
            <a:ext cx="7516551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404664"/>
            <a:ext cx="8195344" cy="5832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27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404664"/>
            <a:ext cx="7995591" cy="5904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476672"/>
            <a:ext cx="7576591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2319</TotalTime>
  <Words>555</Words>
  <Application>Microsoft Office PowerPoint</Application>
  <PresentationFormat>如螢幕大小 (4:3)</PresentationFormat>
  <Paragraphs>16</Paragraphs>
  <Slides>58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58</vt:i4>
      </vt:variant>
    </vt:vector>
  </HeadingPairs>
  <TitlesOfParts>
    <vt:vector size="61" baseType="lpstr">
      <vt:lpstr>Arial</vt:lpstr>
      <vt:lpstr>Calibri</vt:lpstr>
      <vt:lpstr>Office 佈景主題</vt:lpstr>
      <vt:lpstr>Seq2seq with self-attention (Transformer)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重點回顧</vt:lpstr>
      <vt:lpstr>重點回顧</vt:lpstr>
      <vt:lpstr>重點回顧</vt:lpstr>
      <vt:lpstr>重點回顧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joshhu</dc:creator>
  <cp:lastModifiedBy>Josh Josh</cp:lastModifiedBy>
  <cp:revision>41</cp:revision>
  <dcterms:created xsi:type="dcterms:W3CDTF">2020-05-13T14:51:14Z</dcterms:created>
  <dcterms:modified xsi:type="dcterms:W3CDTF">2022-04-28T14:43:47Z</dcterms:modified>
</cp:coreProperties>
</file>